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4"/>
  </p:sldMasterIdLst>
  <p:notesMasterIdLst>
    <p:notesMasterId r:id="rId42"/>
  </p:notesMasterIdLst>
  <p:handoutMasterIdLst>
    <p:handoutMasterId r:id="rId43"/>
  </p:handoutMasterIdLst>
  <p:sldIdLst>
    <p:sldId id="256" r:id="rId5"/>
    <p:sldId id="343" r:id="rId6"/>
    <p:sldId id="346" r:id="rId7"/>
    <p:sldId id="356" r:id="rId8"/>
    <p:sldId id="387" r:id="rId9"/>
    <p:sldId id="369" r:id="rId10"/>
    <p:sldId id="370" r:id="rId11"/>
    <p:sldId id="388" r:id="rId12"/>
    <p:sldId id="371" r:id="rId13"/>
    <p:sldId id="350" r:id="rId14"/>
    <p:sldId id="372" r:id="rId15"/>
    <p:sldId id="373" r:id="rId16"/>
    <p:sldId id="377" r:id="rId17"/>
    <p:sldId id="378" r:id="rId18"/>
    <p:sldId id="379" r:id="rId19"/>
    <p:sldId id="376" r:id="rId20"/>
    <p:sldId id="382" r:id="rId21"/>
    <p:sldId id="383" r:id="rId22"/>
    <p:sldId id="380" r:id="rId23"/>
    <p:sldId id="381" r:id="rId24"/>
    <p:sldId id="374" r:id="rId25"/>
    <p:sldId id="384" r:id="rId26"/>
    <p:sldId id="389" r:id="rId27"/>
    <p:sldId id="355" r:id="rId28"/>
    <p:sldId id="366" r:id="rId29"/>
    <p:sldId id="345" r:id="rId30"/>
    <p:sldId id="358" r:id="rId31"/>
    <p:sldId id="362" r:id="rId32"/>
    <p:sldId id="363" r:id="rId33"/>
    <p:sldId id="364" r:id="rId34"/>
    <p:sldId id="368" r:id="rId35"/>
    <p:sldId id="318" r:id="rId36"/>
    <p:sldId id="275" r:id="rId37"/>
    <p:sldId id="291" r:id="rId38"/>
    <p:sldId id="276" r:id="rId39"/>
    <p:sldId id="294" r:id="rId40"/>
    <p:sldId id="344" r:id="rId41"/>
  </p:sldIdLst>
  <p:sldSz cx="9144000" cy="6858000" type="screen4x3"/>
  <p:notesSz cx="7019925" cy="9305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1">
          <p15:clr>
            <a:srgbClr val="A4A3A4"/>
          </p15:clr>
        </p15:guide>
        <p15:guide id="2" pos="221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92" autoAdjust="0"/>
    <p:restoredTop sz="82718" autoAdjust="0"/>
  </p:normalViewPr>
  <p:slideViewPr>
    <p:cSldViewPr>
      <p:cViewPr varScale="1">
        <p:scale>
          <a:sx n="80" d="100"/>
          <a:sy n="80" d="100"/>
        </p:scale>
        <p:origin x="90" y="3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20"/>
    </p:cViewPr>
  </p:sorterViewPr>
  <p:notesViewPr>
    <p:cSldViewPr>
      <p:cViewPr varScale="1">
        <p:scale>
          <a:sx n="67" d="100"/>
          <a:sy n="67" d="100"/>
        </p:scale>
        <p:origin x="-2796" y="-96"/>
      </p:cViewPr>
      <p:guideLst>
        <p:guide orient="horz" pos="2931"/>
        <p:guide pos="221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F33D975E-F231-4C4A-A2C6-832E91A8A417}" type="datetimeFigureOut">
              <a:rPr lang="en-US" smtClean="0"/>
              <a:t>4/12/2018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621AC391-6A93-4C22-AB82-09F8E1445E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18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/>
          <a:lstStyle>
            <a:lvl1pPr algn="r">
              <a:defRPr sz="1200"/>
            </a:lvl1pPr>
          </a:lstStyle>
          <a:p>
            <a:fld id="{D6808E5F-E0E6-4501-A304-4C185E1365C5}" type="datetimeFigureOut">
              <a:rPr lang="en-US" smtClean="0"/>
              <a:t>4/12/2018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87" tIns="46644" rIns="93287" bIns="4664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87" tIns="46644" rIns="93287" bIns="46644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87" tIns="46644" rIns="93287" bIns="46644" rtlCol="0" anchor="b"/>
          <a:lstStyle>
            <a:lvl1pPr algn="r">
              <a:defRPr sz="1200"/>
            </a:lvl1pPr>
          </a:lstStyle>
          <a:p>
            <a:fld id="{84A29430-028B-4BDF-8490-61FDC07285F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8973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breaking-web-conventions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breaking-web-conventions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556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44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2047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871">
              <a:defRPr/>
            </a:pPr>
            <a:r>
              <a:rPr lang="en-US" dirty="0" smtClean="0"/>
              <a:t>Mary</a:t>
            </a:r>
          </a:p>
          <a:p>
            <a:r>
              <a:rPr lang="en-US" dirty="0" smtClean="0"/>
              <a:t>User asks - can I do this? “I’m not sure” Does this mean this? </a:t>
            </a:r>
          </a:p>
          <a:p>
            <a:r>
              <a:rPr lang="en-US" dirty="0" smtClean="0"/>
              <a:t>Don’t lie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91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can afford to have someone facilitate and another take notes, then by all means do it.</a:t>
            </a:r>
          </a:p>
          <a:p>
            <a:r>
              <a:rPr lang="en-US" dirty="0" smtClean="0"/>
              <a:t>Pilot test is very valuable.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7312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2871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259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36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61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https://www.nngroup.com/articles/breaking-web-conventions/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036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157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https://www.nngroup.com/articles/breaking-web-conventions/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290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422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848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A29430-028B-4BDF-8490-61FDC07285F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4057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812AE-0F45-4EF1-8136-ECC34D59E3DF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376416"/>
            <a:ext cx="1066800" cy="329184"/>
          </a:xfrm>
          <a:prstGeom prst="rect">
            <a:avLst/>
          </a:prstGeom>
        </p:spPr>
        <p:txBody>
          <a:bodyPr/>
          <a:lstStyle>
            <a:lvl1pPr algn="r">
              <a:defRPr>
                <a:solidFill>
                  <a:schemeClr val="accent4"/>
                </a:solidFill>
              </a:defRPr>
            </a:lvl1pPr>
          </a:lstStyle>
          <a:p>
            <a:fld id="{034FD407-62B6-42EB-A147-3995AC7211B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CC5C0E-8AC9-48EA-8F64-9DC2F940A184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EE236-FE70-4428-B73F-4A82F438D20F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BC03F-8CD5-4E12-B027-5FE3E5D69C3B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49C28-8B85-4B8E-914D-7D1760B824F0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65CA8-1603-46D3-BA23-68DAA3E0771F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3AB1-CD05-4C05-B4A6-3ED0D9275715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30B7E-0560-446F-BA8A-D57A9D6DF870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2E7138-43F4-4F6A-8A85-2DF138DC6B4C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DAA7DB-A1D8-47CD-9864-328F8BD1E079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333EE3-C2A7-4282-ABAF-83C083477DF9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18288"/>
            <a:ext cx="28956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A8E62610-E116-4BCB-86BC-D6E66D03A71B}" type="datetime1">
              <a:rPr lang="en-US" smtClean="0"/>
              <a:t>4/12/2018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29000" y="18288"/>
            <a:ext cx="4114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742" y="6205359"/>
            <a:ext cx="6380515" cy="45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7924800" y="6376416"/>
            <a:ext cx="1066800" cy="32918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80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34FD407-62B6-42EB-A147-3995AC7211B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cknell.edu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rei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ngroup.com/articles/web-form-design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bucknell.edu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ngroup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its.virginia.edu/telephone/using.html#hide1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its.virginia.edu/login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advising.virginia.edu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ngroup.com/articles/task-scenarios-usability-testin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uweb.virginia.edu/2014/09/guerrilla-usability-testing-at-uva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invisionapp.com/" TargetMode="External"/><Relationship Id="rId4" Type="http://schemas.openxmlformats.org/officeDocument/2006/relationships/hyperlink" Target="https://www.whatusersdo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in.virginia.edu/its-usability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cknell.edu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1295400"/>
            <a:ext cx="8610600" cy="1831975"/>
          </a:xfrm>
        </p:spPr>
        <p:txBody>
          <a:bodyPr/>
          <a:lstStyle/>
          <a:p>
            <a:r>
              <a:rPr lang="en-US" sz="4400" cap="none" dirty="0" smtClean="0"/>
              <a:t>Usability Testing</a:t>
            </a:r>
            <a:r>
              <a:rPr lang="en-US" cap="none" dirty="0" smtClean="0"/>
              <a:t/>
            </a:r>
            <a:br>
              <a:rPr lang="en-US" cap="none" dirty="0" smtClean="0"/>
            </a:br>
            <a:r>
              <a:rPr lang="en-US" sz="3600" cap="none" dirty="0" smtClean="0"/>
              <a:t>April 2018</a:t>
            </a:r>
            <a:endParaRPr lang="en-US" sz="3600" cap="non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15000" y="5257800"/>
            <a:ext cx="2232607" cy="1060361"/>
          </a:xfrm>
        </p:spPr>
        <p:txBody>
          <a:bodyPr>
            <a:normAutofit fontScale="92500"/>
          </a:bodyPr>
          <a:lstStyle/>
          <a:p>
            <a:pPr algn="ctr"/>
            <a:r>
              <a:rPr lang="en-US" sz="1800" b="1" dirty="0" smtClean="0"/>
              <a:t>Mary Cook</a:t>
            </a:r>
          </a:p>
          <a:p>
            <a:pPr algn="ctr"/>
            <a:r>
              <a:rPr lang="en-US" sz="1800" dirty="0" smtClean="0"/>
              <a:t>ITS User Experience Project Manager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FD407-62B6-42EB-A147-3995AC7211B5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347" y="3156033"/>
            <a:ext cx="1581912" cy="2127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69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9" y="533400"/>
            <a:ext cx="8870681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980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77" y="533400"/>
            <a:ext cx="8854645" cy="599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35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1183241"/>
              </p:ext>
            </p:extLst>
          </p:nvPr>
        </p:nvGraphicFramePr>
        <p:xfrm>
          <a:off x="228600" y="457200"/>
          <a:ext cx="8382000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4710644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801661539"/>
                    </a:ext>
                  </a:extLst>
                </a:gridCol>
              </a:tblGrid>
              <a:tr h="4795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Don’t</a:t>
                      </a:r>
                      <a:r>
                        <a:rPr lang="en-US" sz="2800" baseline="0" dirty="0" smtClean="0"/>
                        <a:t> Use…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</a:t>
                      </a:r>
                      <a:r>
                        <a:rPr lang="en-US" sz="2800" baseline="0" dirty="0" smtClean="0"/>
                        <a:t> Use..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51913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Icons without labels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Icon, labels, &amp;</a:t>
                      </a:r>
                      <a:r>
                        <a:rPr lang="en-US" sz="2800" baseline="0" dirty="0" smtClean="0"/>
                        <a:t> short description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3116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Hero</a:t>
                      </a:r>
                      <a:r>
                        <a:rPr lang="en-US" sz="2800" baseline="0" dirty="0" smtClean="0"/>
                        <a:t> image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Short wide image</a:t>
                      </a:r>
                      <a:r>
                        <a:rPr lang="en-US" sz="2800" baseline="0" dirty="0" smtClean="0"/>
                        <a:t> so content is visible below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59697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Hamburger menu on desktop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“Menu”, 4 tabs,</a:t>
                      </a:r>
                      <a:r>
                        <a:rPr lang="en-US" sz="2800" baseline="0" dirty="0" smtClean="0"/>
                        <a:t> mega menus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155431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In-field</a:t>
                      </a:r>
                      <a:r>
                        <a:rPr lang="en-US" sz="2800" baseline="0" dirty="0" smtClean="0"/>
                        <a:t> text on a form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</a:t>
                      </a:r>
                      <a:r>
                        <a:rPr lang="en-US" sz="2800" baseline="0" dirty="0" smtClean="0"/>
                        <a:t> forms, p</a:t>
                      </a:r>
                      <a:r>
                        <a:rPr lang="en-US" sz="2800" dirty="0" smtClean="0"/>
                        <a:t>ut label</a:t>
                      </a:r>
                      <a:r>
                        <a:rPr lang="en-US" sz="2800" baseline="0" dirty="0" smtClean="0"/>
                        <a:t> on top of field not inside.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9612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“More”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/>
                        <a:t>Links with exact descriptions, even if long</a:t>
                      </a:r>
                      <a:endParaRPr lang="en-US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85638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“Desktop-only”</a:t>
                      </a:r>
                      <a:r>
                        <a:rPr lang="en-US" sz="2800" baseline="0" dirty="0" smtClean="0"/>
                        <a:t> design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Design for mobile &amp; desktop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84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14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                            Better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220056"/>
            <a:ext cx="3453104" cy="46379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0550" y="1219199"/>
            <a:ext cx="3526610" cy="4638849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629400" y="1185808"/>
            <a:ext cx="979198" cy="5334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5600" y="1219199"/>
            <a:ext cx="533400" cy="53340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77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838200"/>
            <a:ext cx="2741829" cy="4876800"/>
          </a:xfrm>
        </p:spPr>
      </p:pic>
    </p:spTree>
    <p:extLst>
      <p:ext uri="{BB962C8B-B14F-4D97-AF65-F5344CB8AC3E}">
        <p14:creationId xmlns:p14="http://schemas.microsoft.com/office/powerpoint/2010/main" val="2926389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" y="352425"/>
            <a:ext cx="8953500" cy="615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2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0228505"/>
              </p:ext>
            </p:extLst>
          </p:nvPr>
        </p:nvGraphicFramePr>
        <p:xfrm>
          <a:off x="228600" y="457200"/>
          <a:ext cx="8382000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4710644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801661539"/>
                    </a:ext>
                  </a:extLst>
                </a:gridCol>
              </a:tblGrid>
              <a:tr h="4795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Don’t</a:t>
                      </a:r>
                      <a:r>
                        <a:rPr lang="en-US" sz="2800" baseline="0" dirty="0" smtClean="0"/>
                        <a:t> Use…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</a:t>
                      </a:r>
                      <a:r>
                        <a:rPr lang="en-US" sz="2800" baseline="0" dirty="0" smtClean="0"/>
                        <a:t> Use..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51913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Icons without labels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Icon, labels, &amp;</a:t>
                      </a:r>
                      <a:r>
                        <a:rPr lang="en-US" sz="2800" baseline="0" dirty="0" smtClean="0"/>
                        <a:t> short description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3116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Hero</a:t>
                      </a:r>
                      <a:r>
                        <a:rPr lang="en-US" sz="2800" baseline="0" dirty="0" smtClean="0"/>
                        <a:t> image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Short wide image</a:t>
                      </a:r>
                      <a:r>
                        <a:rPr lang="en-US" sz="2800" baseline="0" dirty="0" smtClean="0"/>
                        <a:t> so content is visible below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59697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Hamburger menu on desktop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“Menu”, 4 tabs,</a:t>
                      </a:r>
                      <a:r>
                        <a:rPr lang="en-US" sz="2800" baseline="0" dirty="0" smtClean="0"/>
                        <a:t> mega menus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155431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In-field</a:t>
                      </a:r>
                      <a:r>
                        <a:rPr lang="en-US" sz="2800" b="1" baseline="0" dirty="0" smtClean="0"/>
                        <a:t> text on a form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</a:t>
                      </a:r>
                      <a:r>
                        <a:rPr lang="en-US" sz="2800" baseline="0" dirty="0" smtClean="0"/>
                        <a:t> forms, p</a:t>
                      </a:r>
                      <a:r>
                        <a:rPr lang="en-US" sz="2800" dirty="0" smtClean="0"/>
                        <a:t>ut label</a:t>
                      </a:r>
                      <a:r>
                        <a:rPr lang="en-US" sz="2800" baseline="0" dirty="0" smtClean="0"/>
                        <a:t> on top of field not inside.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9612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“More”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/>
                        <a:t>Links with exact descriptions, even if long</a:t>
                      </a:r>
                      <a:endParaRPr lang="en-US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85638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“Desktop-only”</a:t>
                      </a:r>
                      <a:r>
                        <a:rPr lang="en-US" sz="2800" baseline="0" dirty="0" smtClean="0"/>
                        <a:t> design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Design for mobile &amp; desktop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84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50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0200" y="990600"/>
            <a:ext cx="4943475" cy="27908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00200" y="5181600"/>
            <a:ext cx="59340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https://www.nngroup.com/articles/web-form-design/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8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1796493"/>
              </p:ext>
            </p:extLst>
          </p:nvPr>
        </p:nvGraphicFramePr>
        <p:xfrm>
          <a:off x="228600" y="457200"/>
          <a:ext cx="8382000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4710644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801661539"/>
                    </a:ext>
                  </a:extLst>
                </a:gridCol>
              </a:tblGrid>
              <a:tr h="4795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Don’t</a:t>
                      </a:r>
                      <a:r>
                        <a:rPr lang="en-US" sz="2800" baseline="0" dirty="0" smtClean="0"/>
                        <a:t> Use…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</a:t>
                      </a:r>
                      <a:r>
                        <a:rPr lang="en-US" sz="2800" baseline="0" dirty="0" smtClean="0"/>
                        <a:t> Use..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51913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Icons without labels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Icon, labels, &amp;</a:t>
                      </a:r>
                      <a:r>
                        <a:rPr lang="en-US" sz="2800" baseline="0" dirty="0" smtClean="0"/>
                        <a:t> short description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3116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Hero</a:t>
                      </a:r>
                      <a:r>
                        <a:rPr lang="en-US" sz="2800" baseline="0" dirty="0" smtClean="0"/>
                        <a:t> image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Short wide image</a:t>
                      </a:r>
                      <a:r>
                        <a:rPr lang="en-US" sz="2800" baseline="0" dirty="0" smtClean="0"/>
                        <a:t> so content is visible below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59697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Hamburger menu on desktop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“Menu”, 4 tabs,</a:t>
                      </a:r>
                      <a:r>
                        <a:rPr lang="en-US" sz="2800" baseline="0" dirty="0" smtClean="0"/>
                        <a:t> mega menus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155431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b="0" dirty="0" smtClean="0"/>
                        <a:t>In-field</a:t>
                      </a:r>
                      <a:r>
                        <a:rPr lang="en-US" sz="2800" b="0" baseline="0" dirty="0" smtClean="0"/>
                        <a:t> text on a form</a:t>
                      </a:r>
                      <a:endParaRPr lang="en-US" sz="28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</a:t>
                      </a:r>
                      <a:r>
                        <a:rPr lang="en-US" sz="2800" baseline="0" dirty="0" smtClean="0"/>
                        <a:t> forms, p</a:t>
                      </a:r>
                      <a:r>
                        <a:rPr lang="en-US" sz="2800" dirty="0" smtClean="0"/>
                        <a:t>ut label</a:t>
                      </a:r>
                      <a:r>
                        <a:rPr lang="en-US" sz="2800" baseline="0" dirty="0" smtClean="0"/>
                        <a:t> on top of field not inside.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9612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="1" dirty="0" smtClean="0"/>
                        <a:t>“More”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/>
                        <a:t>Links with exact descriptions, even if long</a:t>
                      </a:r>
                      <a:endParaRPr lang="en-US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85638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“Desktop-only”</a:t>
                      </a:r>
                      <a:r>
                        <a:rPr lang="en-US" sz="2800" baseline="0" dirty="0" smtClean="0"/>
                        <a:t> design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Design for mobile &amp; desktop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84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904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914400"/>
            <a:ext cx="7337300" cy="48768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09600" y="4038600"/>
            <a:ext cx="914400" cy="838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86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in UX Field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77200" cy="4525963"/>
          </a:xfrm>
        </p:spPr>
        <p:txBody>
          <a:bodyPr/>
          <a:lstStyle/>
          <a:p>
            <a:r>
              <a:rPr lang="en-US" sz="2800" dirty="0" smtClean="0">
                <a:hlinkClick r:id="rId3"/>
              </a:rPr>
              <a:t>Nielsen Norman Group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Effective UX means interacting with users, not just “thinking about” users.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054316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4400"/>
            <a:ext cx="94011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5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3467033"/>
              </p:ext>
            </p:extLst>
          </p:nvPr>
        </p:nvGraphicFramePr>
        <p:xfrm>
          <a:off x="228600" y="457200"/>
          <a:ext cx="8382000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4710644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801661539"/>
                    </a:ext>
                  </a:extLst>
                </a:gridCol>
              </a:tblGrid>
              <a:tr h="4795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Don’t</a:t>
                      </a:r>
                      <a:r>
                        <a:rPr lang="en-US" sz="2800" baseline="0" dirty="0" smtClean="0"/>
                        <a:t> Use…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</a:t>
                      </a:r>
                      <a:r>
                        <a:rPr lang="en-US" sz="2800" baseline="0" dirty="0" smtClean="0"/>
                        <a:t> Use..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51913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Icons without labels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Icon, labels, &amp;</a:t>
                      </a:r>
                      <a:r>
                        <a:rPr lang="en-US" sz="2800" baseline="0" dirty="0" smtClean="0"/>
                        <a:t> short description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3116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Hero</a:t>
                      </a:r>
                      <a:r>
                        <a:rPr lang="en-US" sz="2800" baseline="0" dirty="0" smtClean="0"/>
                        <a:t> image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Short wide image</a:t>
                      </a:r>
                      <a:r>
                        <a:rPr lang="en-US" sz="2800" baseline="0" dirty="0" smtClean="0"/>
                        <a:t> so content is visible below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59697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Hamburger menu on desktop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“Menu”, 4 tabs,</a:t>
                      </a:r>
                      <a:r>
                        <a:rPr lang="en-US" sz="2800" baseline="0" dirty="0" smtClean="0"/>
                        <a:t> mega menus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155431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In-field</a:t>
                      </a:r>
                      <a:r>
                        <a:rPr lang="en-US" sz="2800" baseline="0" dirty="0" smtClean="0"/>
                        <a:t> text on a form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</a:t>
                      </a:r>
                      <a:r>
                        <a:rPr lang="en-US" sz="2800" baseline="0" dirty="0" smtClean="0"/>
                        <a:t> forms, p</a:t>
                      </a:r>
                      <a:r>
                        <a:rPr lang="en-US" sz="2800" dirty="0" smtClean="0"/>
                        <a:t>ut label</a:t>
                      </a:r>
                      <a:r>
                        <a:rPr lang="en-US" sz="2800" baseline="0" dirty="0" smtClean="0"/>
                        <a:t> on top of field not inside.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9612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“More”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/>
                        <a:t>Links with exact descriptions, even if long</a:t>
                      </a:r>
                      <a:endParaRPr lang="en-US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85638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“Desktop-only”</a:t>
                      </a:r>
                      <a:r>
                        <a:rPr lang="en-US" sz="2800" b="1" baseline="0" dirty="0" smtClean="0"/>
                        <a:t> design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Design for mobile &amp; desktop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84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54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7200"/>
            <a:ext cx="93630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707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209550"/>
            <a:ext cx="74866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6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Summary of Findings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 smtClean="0"/>
              <a:t>“In </a:t>
            </a:r>
            <a:r>
              <a:rPr lang="en-US" dirty="0"/>
              <a:t>s</a:t>
            </a:r>
            <a:r>
              <a:rPr lang="en-US" dirty="0" smtClean="0"/>
              <a:t>ight in mind” improve usability.</a:t>
            </a:r>
          </a:p>
          <a:p>
            <a:pPr>
              <a:buFontTx/>
              <a:buChar char="-"/>
            </a:pPr>
            <a:r>
              <a:rPr lang="en-US" dirty="0" smtClean="0"/>
              <a:t>Call things </a:t>
            </a:r>
            <a:r>
              <a:rPr lang="en-US" dirty="0"/>
              <a:t>w</a:t>
            </a:r>
            <a:r>
              <a:rPr lang="en-US" dirty="0" smtClean="0"/>
              <a:t>hat they are.</a:t>
            </a:r>
          </a:p>
          <a:p>
            <a:pPr>
              <a:buFontTx/>
              <a:buChar char="-"/>
            </a:pPr>
            <a:r>
              <a:rPr lang="en-US" dirty="0" smtClean="0"/>
              <a:t>“Discoverability” and “Getting Started” are critical.</a:t>
            </a:r>
          </a:p>
          <a:p>
            <a:pPr>
              <a:buFontTx/>
              <a:buChar char="-"/>
            </a:pPr>
            <a:r>
              <a:rPr lang="en-US" dirty="0" smtClean="0"/>
              <a:t>To make a user interface simple, the backend is often very complex and vice versa.</a:t>
            </a:r>
          </a:p>
          <a:p>
            <a:pPr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6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Testing</a:t>
            </a:r>
            <a:endParaRPr lang="en-US" dirty="0"/>
          </a:p>
        </p:txBody>
      </p:sp>
      <p:pic>
        <p:nvPicPr>
          <p:cNvPr id="4" name="Picture 2" descr="C:\Users\med2q\Downloads\DSC_249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437903"/>
            <a:ext cx="6934199" cy="4592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222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Testing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0098" y="1582749"/>
            <a:ext cx="3786399" cy="26764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Test 5 users and learn 85% of the issues*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05" y="3249258"/>
            <a:ext cx="3785596" cy="20088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243" y="2491496"/>
            <a:ext cx="3356954" cy="274659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98098" y="5414636"/>
            <a:ext cx="853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smtClean="0"/>
              <a:t>*</a:t>
            </a:r>
            <a:r>
              <a:rPr lang="en-US" u="sng" dirty="0" smtClean="0"/>
              <a:t>http</a:t>
            </a:r>
            <a:r>
              <a:rPr lang="en-US" u="sng" dirty="0"/>
              <a:t>://www.nngroup.com/articles/why-you-only-need-to-test-with-5-users/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716694" y="1593552"/>
            <a:ext cx="4274906" cy="2676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You are not the user.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4488495" y="1582749"/>
            <a:ext cx="7305" cy="3831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6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381000"/>
            <a:ext cx="8610600" cy="5638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8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ser 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" y="914400"/>
            <a:ext cx="8229600" cy="4364037"/>
          </a:xfrm>
        </p:spPr>
      </p:pic>
    </p:spTree>
    <p:extLst>
      <p:ext uri="{BB962C8B-B14F-4D97-AF65-F5344CB8AC3E}">
        <p14:creationId xmlns:p14="http://schemas.microsoft.com/office/powerpoint/2010/main" val="1171027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lot-button doesnt work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8600" y="762000"/>
            <a:ext cx="8621772" cy="4572000"/>
          </a:xfrm>
        </p:spPr>
      </p:pic>
    </p:spTree>
    <p:extLst>
      <p:ext uri="{BB962C8B-B14F-4D97-AF65-F5344CB8AC3E}">
        <p14:creationId xmlns:p14="http://schemas.microsoft.com/office/powerpoint/2010/main" val="29556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User Interface Tips</a:t>
            </a:r>
          </a:p>
          <a:p>
            <a:r>
              <a:rPr lang="en-US" sz="3200" dirty="0" smtClean="0"/>
              <a:t>Usability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12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lot2-mystery solv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4800" y="838200"/>
            <a:ext cx="8621772" cy="4572000"/>
          </a:xfrm>
        </p:spPr>
      </p:pic>
    </p:spTree>
    <p:extLst>
      <p:ext uri="{BB962C8B-B14F-4D97-AF65-F5344CB8AC3E}">
        <p14:creationId xmlns:p14="http://schemas.microsoft.com/office/powerpoint/2010/main" val="315868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Usability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1" dirty="0" smtClean="0"/>
              <a:t>Unmoderated Testing. </a:t>
            </a:r>
            <a:r>
              <a:rPr lang="en-US" sz="3200" dirty="0" smtClean="0"/>
              <a:t>Your job will be:</a:t>
            </a:r>
          </a:p>
          <a:p>
            <a:pPr lvl="1"/>
            <a:r>
              <a:rPr lang="en-US" sz="2800" dirty="0" smtClean="0"/>
              <a:t>What questions do you want to answer?</a:t>
            </a:r>
          </a:p>
          <a:p>
            <a:pPr lvl="1"/>
            <a:r>
              <a:rPr lang="en-US" sz="2800" dirty="0" smtClean="0"/>
              <a:t>Write tasks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b="1" dirty="0" smtClean="0"/>
              <a:t>In-Person </a:t>
            </a:r>
            <a:r>
              <a:rPr lang="en-US" sz="3200" b="1" dirty="0"/>
              <a:t>T</a:t>
            </a:r>
            <a:r>
              <a:rPr lang="en-US" sz="3200" b="1" dirty="0" smtClean="0"/>
              <a:t>esting</a:t>
            </a:r>
            <a:r>
              <a:rPr lang="en-US" sz="3200" b="1" dirty="0"/>
              <a:t>.  </a:t>
            </a:r>
            <a:r>
              <a:rPr lang="en-US" sz="3200" dirty="0"/>
              <a:t>Same as above, plus…</a:t>
            </a:r>
          </a:p>
          <a:p>
            <a:pPr lvl="1"/>
            <a:r>
              <a:rPr lang="en-US" sz="2800" dirty="0" smtClean="0"/>
              <a:t>Recruit </a:t>
            </a:r>
            <a:r>
              <a:rPr lang="en-US" sz="2800" dirty="0"/>
              <a:t>people unfamiliar with the </a:t>
            </a:r>
            <a:r>
              <a:rPr lang="en-US" sz="2800" dirty="0" smtClean="0"/>
              <a:t>project</a:t>
            </a:r>
          </a:p>
          <a:p>
            <a:pPr lvl="1"/>
            <a:r>
              <a:rPr lang="en-US" sz="2800" dirty="0" smtClean="0"/>
              <a:t>Run a pilot test</a:t>
            </a:r>
          </a:p>
          <a:p>
            <a:pPr lvl="1"/>
            <a:r>
              <a:rPr lang="en-US" sz="2800" dirty="0" smtClean="0"/>
              <a:t>Be quiet – listen!</a:t>
            </a:r>
          </a:p>
        </p:txBody>
      </p:sp>
    </p:spTree>
    <p:extLst>
      <p:ext uri="{BB962C8B-B14F-4D97-AF65-F5344CB8AC3E}">
        <p14:creationId xmlns:p14="http://schemas.microsoft.com/office/powerpoint/2010/main" val="321598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Writing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Tips for writing tasks</a:t>
            </a:r>
          </a:p>
          <a:p>
            <a:pPr marL="274320" lvl="1" indent="0">
              <a:buNone/>
            </a:pPr>
            <a:r>
              <a:rPr lang="en-US" u="sng" dirty="0" smtClean="0">
                <a:hlinkClick r:id="rId3"/>
              </a:rPr>
              <a:t>http</a:t>
            </a:r>
            <a:r>
              <a:rPr lang="en-US" u="sng" dirty="0">
                <a:hlinkClick r:id="rId3"/>
              </a:rPr>
              <a:t>://</a:t>
            </a:r>
            <a:r>
              <a:rPr lang="en-US" u="sng" dirty="0" smtClean="0">
                <a:hlinkClick r:id="rId3"/>
              </a:rPr>
              <a:t>www.nngroup.com/articles/task-scenarios-usability-testing</a:t>
            </a:r>
            <a:endParaRPr lang="en-US" dirty="0"/>
          </a:p>
          <a:p>
            <a:r>
              <a:rPr lang="en-US" dirty="0" smtClean="0"/>
              <a:t>Estimate 5 -10 tasks for 60 minute test</a:t>
            </a:r>
          </a:p>
          <a:p>
            <a:r>
              <a:rPr lang="en-US" dirty="0" smtClean="0"/>
              <a:t>Print tasks on individual slips of paper</a:t>
            </a:r>
          </a:p>
          <a:p>
            <a:r>
              <a:rPr lang="en-US" dirty="0" smtClean="0"/>
              <a:t>Make the first task easy</a:t>
            </a:r>
          </a:p>
          <a:p>
            <a:r>
              <a:rPr lang="en-US" dirty="0" smtClean="0"/>
              <a:t>Writing tasks activity – </a:t>
            </a:r>
            <a:r>
              <a:rPr lang="en-US" dirty="0"/>
              <a:t>B</a:t>
            </a:r>
            <a:r>
              <a:rPr lang="en-US" dirty="0" smtClean="0"/>
              <a:t>reak into groups!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C:\Users\jh9xp\AppData\Local\Microsoft\Windows\Temporary Internet Files\Content.IE5\DB1B0MUU\MP900442339[1]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70"/>
          <a:stretch/>
        </p:blipFill>
        <p:spPr bwMode="auto">
          <a:xfrm>
            <a:off x="6553200" y="3543128"/>
            <a:ext cx="2590799" cy="263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Facilitating Tests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Don’t facilitate tests of your work if someone else can.</a:t>
            </a:r>
          </a:p>
          <a:p>
            <a:pPr lvl="0"/>
            <a:r>
              <a:rPr lang="en-US" dirty="0" smtClean="0"/>
              <a:t>Avoid </a:t>
            </a:r>
            <a:r>
              <a:rPr lang="en-US" dirty="0"/>
              <a:t>helping </a:t>
            </a:r>
            <a:r>
              <a:rPr lang="en-US" dirty="0" smtClean="0"/>
              <a:t>participants </a:t>
            </a:r>
            <a:r>
              <a:rPr lang="en-US" dirty="0"/>
              <a:t>– </a:t>
            </a:r>
            <a:r>
              <a:rPr lang="en-US" dirty="0" smtClean="0"/>
              <a:t>Let </a:t>
            </a:r>
            <a:r>
              <a:rPr lang="en-US" dirty="0"/>
              <a:t>them fail.</a:t>
            </a:r>
          </a:p>
          <a:p>
            <a:pPr lvl="0"/>
            <a:r>
              <a:rPr lang="en-US" dirty="0" smtClean="0"/>
              <a:t>Avoid answering questions </a:t>
            </a:r>
            <a:r>
              <a:rPr lang="en-US" dirty="0"/>
              <a:t>– </a:t>
            </a:r>
            <a:r>
              <a:rPr lang="en-US" dirty="0" smtClean="0"/>
              <a:t>“Hmm…I’m </a:t>
            </a:r>
            <a:r>
              <a:rPr lang="en-US" dirty="0"/>
              <a:t>not </a:t>
            </a:r>
            <a:r>
              <a:rPr lang="en-US" dirty="0" smtClean="0"/>
              <a:t>sure.” or “How do you think it should work?”</a:t>
            </a:r>
            <a:endParaRPr lang="en-US" dirty="0"/>
          </a:p>
          <a:p>
            <a:pPr lvl="0"/>
            <a:r>
              <a:rPr lang="en-US" dirty="0"/>
              <a:t>Prompt the user to talk – </a:t>
            </a:r>
            <a:r>
              <a:rPr lang="en-US" dirty="0" smtClean="0"/>
              <a:t>“Tell </a:t>
            </a:r>
            <a:r>
              <a:rPr lang="en-US" dirty="0"/>
              <a:t>me what you are trying to do now</a:t>
            </a:r>
            <a:r>
              <a:rPr lang="en-US" dirty="0" smtClean="0"/>
              <a:t>.”</a:t>
            </a:r>
            <a:endParaRPr lang="en-US" dirty="0"/>
          </a:p>
          <a:p>
            <a:pPr lvl="0"/>
            <a:r>
              <a:rPr lang="en-US" dirty="0"/>
              <a:t>Write down </a:t>
            </a:r>
            <a:r>
              <a:rPr lang="en-US" dirty="0" smtClean="0"/>
              <a:t>everything! - What </a:t>
            </a:r>
            <a:r>
              <a:rPr lang="en-US" dirty="0"/>
              <a:t>the person is doing, quotes, where the person clicks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561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Tips for Facilitating Tests (</a:t>
            </a:r>
            <a:r>
              <a:rPr lang="en-US" dirty="0" err="1" smtClean="0"/>
              <a:t>Cont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229600" cy="4525963"/>
          </a:xfrm>
        </p:spPr>
        <p:txBody>
          <a:bodyPr>
            <a:normAutofit/>
          </a:bodyPr>
          <a:lstStyle/>
          <a:p>
            <a:pPr lvl="0"/>
            <a:r>
              <a:rPr lang="en-US" dirty="0" smtClean="0"/>
              <a:t>Keep </a:t>
            </a:r>
            <a:r>
              <a:rPr lang="en-US" dirty="0"/>
              <a:t>a running </a:t>
            </a:r>
            <a:r>
              <a:rPr lang="en-US" dirty="0" smtClean="0"/>
              <a:t>list of issues.</a:t>
            </a:r>
            <a:endParaRPr lang="en-US" dirty="0"/>
          </a:p>
          <a:p>
            <a:pPr lvl="0"/>
            <a:r>
              <a:rPr lang="en-US" dirty="0"/>
              <a:t>Don’t solve the problems while you are testing.</a:t>
            </a:r>
          </a:p>
          <a:p>
            <a:pPr lvl="0"/>
            <a:r>
              <a:rPr lang="en-US" dirty="0" smtClean="0"/>
              <a:t>Facilitate observers asking questions.</a:t>
            </a:r>
          </a:p>
          <a:p>
            <a:pPr lvl="0"/>
            <a:r>
              <a:rPr lang="en-US" dirty="0" smtClean="0"/>
              <a:t>Don’t change the questions during testing (sometimes)</a:t>
            </a:r>
          </a:p>
          <a:p>
            <a:pPr lvl="0"/>
            <a:r>
              <a:rPr lang="en-US" dirty="0" smtClean="0"/>
              <a:t>If you miss something, ask the user to show you again.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/>
              <a:t>to Guerilla Test</a:t>
            </a:r>
          </a:p>
          <a:p>
            <a:pPr marL="274320" lvl="1" indent="0">
              <a:buNone/>
            </a:pPr>
            <a:r>
              <a:rPr lang="en-US" sz="1800" dirty="0">
                <a:hlinkClick r:id="rId3"/>
              </a:rPr>
              <a:t>http://uweb.virginia.edu/2014/09/guerrilla-usability-testing-at-uva</a:t>
            </a:r>
            <a:r>
              <a:rPr lang="en-US" sz="1800" dirty="0" smtClean="0">
                <a:hlinkClick r:id="rId3"/>
              </a:rPr>
              <a:t>/</a:t>
            </a:r>
            <a:endParaRPr lang="en-US" sz="1800" dirty="0" smtClean="0"/>
          </a:p>
          <a:p>
            <a:r>
              <a:rPr lang="en-US" dirty="0" smtClean="0"/>
              <a:t>What Users Do (unmoderated testing)</a:t>
            </a:r>
          </a:p>
          <a:p>
            <a:pPr marL="274320" lvl="1" indent="0">
              <a:buNone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www.whatusersdo.com</a:t>
            </a:r>
            <a:endParaRPr lang="en-US" dirty="0" smtClean="0"/>
          </a:p>
          <a:p>
            <a:r>
              <a:rPr lang="en-US" dirty="0" err="1" smtClean="0"/>
              <a:t>Invision</a:t>
            </a:r>
            <a:r>
              <a:rPr lang="en-US" dirty="0" smtClean="0"/>
              <a:t> (for interactive prototypes)</a:t>
            </a:r>
          </a:p>
          <a:p>
            <a:pPr marL="274320" lvl="1" indent="0">
              <a:buNone/>
            </a:pPr>
            <a:r>
              <a:rPr lang="en-US" sz="1800" dirty="0" smtClean="0">
                <a:hlinkClick r:id="rId5"/>
              </a:rPr>
              <a:t>http</a:t>
            </a:r>
            <a:r>
              <a:rPr lang="en-US" sz="1800" dirty="0">
                <a:hlinkClick r:id="rId5"/>
              </a:rPr>
              <a:t>://www.invisionapp.com</a:t>
            </a:r>
            <a:r>
              <a:rPr lang="en-US" sz="1800" dirty="0" smtClean="0">
                <a:hlinkClick r:id="rId5"/>
              </a:rPr>
              <a:t>/</a:t>
            </a:r>
            <a:endParaRPr lang="en-US" sz="1800" dirty="0" smtClean="0"/>
          </a:p>
          <a:p>
            <a:pPr marL="274320" lvl="1" indent="0"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8140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If you intend your web sites and applications to be </a:t>
            </a:r>
            <a:r>
              <a:rPr lang="en-US" b="1" dirty="0"/>
              <a:t>used by people</a:t>
            </a:r>
            <a:r>
              <a:rPr lang="en-US" dirty="0"/>
              <a:t>, then it’s essential that you understand what people want and need from your systems. 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54" y="2895599"/>
            <a:ext cx="2628900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866060"/>
            <a:ext cx="2780509" cy="18518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917" y="3957478"/>
            <a:ext cx="3542509" cy="2168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63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 Brave! Conduct a test as part of your class project.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Sign </a:t>
            </a:r>
            <a:r>
              <a:rPr lang="en-US" dirty="0"/>
              <a:t>up to test - </a:t>
            </a:r>
            <a:r>
              <a:rPr lang="en-US" dirty="0" smtClean="0"/>
              <a:t>$10 </a:t>
            </a:r>
            <a:r>
              <a:rPr lang="en-US" dirty="0"/>
              <a:t>per test</a:t>
            </a:r>
          </a:p>
          <a:p>
            <a:pPr marL="274320" lvl="1" indent="0">
              <a:buNone/>
            </a:pPr>
            <a:r>
              <a:rPr lang="en-US" sz="2400" dirty="0">
                <a:hlinkClick r:id="rId2" action="ppaction://hlinkfile"/>
              </a:rPr>
              <a:t>in.virginia.edu/its-usability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Raffle</a:t>
            </a:r>
          </a:p>
          <a:p>
            <a:endParaRPr lang="en-US" dirty="0"/>
          </a:p>
          <a:p>
            <a:r>
              <a:rPr lang="en-US" dirty="0" smtClean="0"/>
              <a:t>Be a usability advocate at your future jobs.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242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7572657"/>
              </p:ext>
            </p:extLst>
          </p:nvPr>
        </p:nvGraphicFramePr>
        <p:xfrm>
          <a:off x="228600" y="457200"/>
          <a:ext cx="8382000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4710644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801661539"/>
                    </a:ext>
                  </a:extLst>
                </a:gridCol>
              </a:tblGrid>
              <a:tr h="4795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Don’t</a:t>
                      </a:r>
                      <a:r>
                        <a:rPr lang="en-US" sz="2800" baseline="0" dirty="0" smtClean="0"/>
                        <a:t> Use…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</a:t>
                      </a:r>
                      <a:r>
                        <a:rPr lang="en-US" sz="2800" baseline="0" dirty="0" smtClean="0"/>
                        <a:t> Use..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51913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Icons without labels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Icon, labels, &amp;</a:t>
                      </a:r>
                      <a:r>
                        <a:rPr lang="en-US" sz="2800" baseline="0" dirty="0" smtClean="0"/>
                        <a:t> short description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3116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Hero</a:t>
                      </a:r>
                      <a:r>
                        <a:rPr lang="en-US" sz="2800" baseline="0" dirty="0" smtClean="0"/>
                        <a:t> image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Short wide image</a:t>
                      </a:r>
                      <a:r>
                        <a:rPr lang="en-US" sz="2800" baseline="0" dirty="0" smtClean="0"/>
                        <a:t> so content is visible below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59697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Hamburger menu on desktop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“Menu”, 4 tabs,</a:t>
                      </a:r>
                      <a:r>
                        <a:rPr lang="en-US" sz="2800" baseline="0" dirty="0" smtClean="0"/>
                        <a:t> mega menus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155431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In-field</a:t>
                      </a:r>
                      <a:r>
                        <a:rPr lang="en-US" sz="2800" baseline="0" dirty="0" smtClean="0"/>
                        <a:t> text on a form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</a:t>
                      </a:r>
                      <a:r>
                        <a:rPr lang="en-US" sz="2800" baseline="0" dirty="0" smtClean="0"/>
                        <a:t> forms, p</a:t>
                      </a:r>
                      <a:r>
                        <a:rPr lang="en-US" sz="2800" dirty="0" smtClean="0"/>
                        <a:t>ut label</a:t>
                      </a:r>
                      <a:r>
                        <a:rPr lang="en-US" sz="2800" baseline="0" dirty="0" smtClean="0"/>
                        <a:t> on top of field not inside.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9612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“More”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/>
                        <a:t>Links with exact descriptions, even if long</a:t>
                      </a:r>
                      <a:endParaRPr lang="en-US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85638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“Desktop-only”</a:t>
                      </a:r>
                      <a:r>
                        <a:rPr lang="en-US" sz="2800" baseline="0" dirty="0" smtClean="0"/>
                        <a:t> design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Design for mobile &amp; desktop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84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3730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2" y="457200"/>
            <a:ext cx="9051758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79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657" y="270025"/>
            <a:ext cx="7019925" cy="2095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624137"/>
            <a:ext cx="2819400" cy="35147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3238499"/>
            <a:ext cx="1371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72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3742" y="1981200"/>
            <a:ext cx="8229600" cy="211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51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362" y="2200275"/>
            <a:ext cx="56292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92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32424314"/>
              </p:ext>
            </p:extLst>
          </p:nvPr>
        </p:nvGraphicFramePr>
        <p:xfrm>
          <a:off x="228600" y="457200"/>
          <a:ext cx="8382000" cy="618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4710644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801661539"/>
                    </a:ext>
                  </a:extLst>
                </a:gridCol>
              </a:tblGrid>
              <a:tr h="47959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Don’t</a:t>
                      </a:r>
                      <a:r>
                        <a:rPr lang="en-US" sz="2800" baseline="0" dirty="0" smtClean="0"/>
                        <a:t> Use…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Do</a:t>
                      </a:r>
                      <a:r>
                        <a:rPr lang="en-US" sz="2800" baseline="0" dirty="0" smtClean="0"/>
                        <a:t> Use..</a:t>
                      </a:r>
                      <a:endParaRPr lang="en-US" sz="2800" dirty="0"/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4251913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Icons without labels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Icon, labels, &amp;</a:t>
                      </a:r>
                      <a:r>
                        <a:rPr lang="en-US" sz="2800" baseline="0" dirty="0" smtClean="0"/>
                        <a:t> short description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823116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b="1" dirty="0" smtClean="0"/>
                        <a:t>Hero</a:t>
                      </a:r>
                      <a:r>
                        <a:rPr lang="en-US" sz="2800" b="1" baseline="0" dirty="0" smtClean="0"/>
                        <a:t> image</a:t>
                      </a:r>
                      <a:endParaRPr lang="en-US" sz="2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Short wide image</a:t>
                      </a:r>
                      <a:r>
                        <a:rPr lang="en-US" sz="2800" baseline="0" dirty="0" smtClean="0"/>
                        <a:t> so content is visible below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2759697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Hamburger menu on desktop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“Menu”, 4 tabs,</a:t>
                      </a:r>
                      <a:r>
                        <a:rPr lang="en-US" sz="2800" baseline="0" dirty="0" smtClean="0"/>
                        <a:t> mega menus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6155431"/>
                  </a:ext>
                </a:extLst>
              </a:tr>
              <a:tr h="678078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In-field</a:t>
                      </a:r>
                      <a:r>
                        <a:rPr lang="en-US" sz="2800" baseline="0" dirty="0" smtClean="0"/>
                        <a:t> text on a form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On</a:t>
                      </a:r>
                      <a:r>
                        <a:rPr lang="en-US" sz="2800" baseline="0" dirty="0" smtClean="0"/>
                        <a:t> forms, p</a:t>
                      </a:r>
                      <a:r>
                        <a:rPr lang="en-US" sz="2800" dirty="0" smtClean="0"/>
                        <a:t>ut label</a:t>
                      </a:r>
                      <a:r>
                        <a:rPr lang="en-US" sz="2800" baseline="0" dirty="0" smtClean="0"/>
                        <a:t> on top of field not inside.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2796122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“More” links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baseline="0" dirty="0" smtClean="0"/>
                        <a:t>Links with exact descriptions, even if long</a:t>
                      </a:r>
                      <a:endParaRPr lang="en-US" sz="28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3085638"/>
                  </a:ext>
                </a:extLst>
              </a:tr>
              <a:tr h="874561">
                <a:tc>
                  <a:txBody>
                    <a:bodyPr/>
                    <a:lstStyle/>
                    <a:p>
                      <a:r>
                        <a:rPr lang="en-US" sz="2800" dirty="0" smtClean="0"/>
                        <a:t>“Desktop-only”</a:t>
                      </a:r>
                      <a:r>
                        <a:rPr lang="en-US" sz="2800" baseline="0" dirty="0" smtClean="0"/>
                        <a:t> design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/>
                        <a:t>Design for mobile &amp; desktop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846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85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31B051BC535714DAEC3C8D1BC98FD97" ma:contentTypeVersion="1" ma:contentTypeDescription="Create a new document." ma:contentTypeScope="" ma:versionID="c566bf833934b248a3d32c8f7acefa9d">
  <xsd:schema xmlns:xsd="http://www.w3.org/2001/XMLSchema" xmlns:xs="http://www.w3.org/2001/XMLSchema" xmlns:p="http://schemas.microsoft.com/office/2006/metadata/properties" xmlns:ns2="60cb526c-c243-47ec-951f-e2384413c87b" targetNamespace="http://schemas.microsoft.com/office/2006/metadata/properties" ma:root="true" ma:fieldsID="68ffcaead0c902e3412abc2ca878b561" ns2:_="">
    <xsd:import namespace="60cb526c-c243-47ec-951f-e2384413c87b"/>
    <xsd:element name="properties">
      <xsd:complexType>
        <xsd:sequence>
          <xsd:element name="documentManagement">
            <xsd:complexType>
              <xsd:all>
                <xsd:element ref="ns2:Usability_x0020_Project_x0020_Na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cb526c-c243-47ec-951f-e2384413c87b" elementFormDefault="qualified">
    <xsd:import namespace="http://schemas.microsoft.com/office/2006/documentManagement/types"/>
    <xsd:import namespace="http://schemas.microsoft.com/office/infopath/2007/PartnerControls"/>
    <xsd:element name="Usability_x0020_Project_x0020_Name" ma:index="8" nillable="true" ma:displayName="Usability Project Name" ma:internalName="Usability_x0020_Project_x0020_Name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Usability_x0020_Project_x0020_Name xmlns="60cb526c-c243-47ec-951f-e2384413c87b" xsi:nil="true"/>
  </documentManagement>
</p:properties>
</file>

<file path=customXml/itemProps1.xml><?xml version="1.0" encoding="utf-8"?>
<ds:datastoreItem xmlns:ds="http://schemas.openxmlformats.org/officeDocument/2006/customXml" ds:itemID="{91CAE753-1091-4A5D-8BC1-DF3963C9E5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0cb526c-c243-47ec-951f-e2384413c8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0246560-8FC6-4FB3-B8CE-659492B0D5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96CF30C-B0CD-471B-9347-733E7CD0BBB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60cb526c-c243-47ec-951f-e2384413c87b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Clarity</Template>
  <TotalTime>3948</TotalTime>
  <Words>947</Words>
  <Application>Microsoft Office PowerPoint</Application>
  <PresentationFormat>On-screen Show (4:3)</PresentationFormat>
  <Paragraphs>179</Paragraphs>
  <Slides>37</Slides>
  <Notes>16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0" baseType="lpstr">
      <vt:lpstr>Arial</vt:lpstr>
      <vt:lpstr>Calibri</vt:lpstr>
      <vt:lpstr>Clarity</vt:lpstr>
      <vt:lpstr>Usability Testing April 2018</vt:lpstr>
      <vt:lpstr>Working in UX Field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</vt:lpstr>
      <vt:lpstr>PowerPoint Presentation</vt:lpstr>
      <vt:lpstr>OK                            Better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 of Findings </vt:lpstr>
      <vt:lpstr>Usability Testing</vt:lpstr>
      <vt:lpstr>Usability Testing Basics</vt:lpstr>
      <vt:lpstr>PowerPoint Presentation</vt:lpstr>
      <vt:lpstr>PowerPoint Presentation</vt:lpstr>
      <vt:lpstr>PowerPoint Presentation</vt:lpstr>
      <vt:lpstr>PowerPoint Presentation</vt:lpstr>
      <vt:lpstr>Usability Testing</vt:lpstr>
      <vt:lpstr>Writing Tasks</vt:lpstr>
      <vt:lpstr>Tips for Facilitating Tests</vt:lpstr>
      <vt:lpstr>Tips for Facilitating Tests (Cont)</vt:lpstr>
      <vt:lpstr>Resources</vt:lpstr>
      <vt:lpstr>Conclusion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User Testing</dc:title>
  <dc:creator>med2q</dc:creator>
  <cp:lastModifiedBy>Cook, Mary DeMars (med2q)</cp:lastModifiedBy>
  <cp:revision>411</cp:revision>
  <cp:lastPrinted>2014-01-24T13:54:04Z</cp:lastPrinted>
  <dcterms:created xsi:type="dcterms:W3CDTF">2013-09-13T14:33:05Z</dcterms:created>
  <dcterms:modified xsi:type="dcterms:W3CDTF">2018-04-12T12:38:07Z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0x010100F31B051BC535714DAEC3C8D1BC98FD97</vt:lpwstr>
  </property>
</Properties>
</file>